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64" r:id="rId12"/>
    <p:sldId id="265" r:id="rId13"/>
    <p:sldId id="267" r:id="rId14"/>
    <p:sldId id="273" r:id="rId15"/>
    <p:sldId id="270" r:id="rId16"/>
    <p:sldId id="272" r:id="rId17"/>
    <p:sldId id="275" r:id="rId18"/>
    <p:sldId id="276" r:id="rId19"/>
    <p:sldId id="277" r:id="rId20"/>
    <p:sldId id="2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Гемофилия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Знать и не бояться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1440439">
            <a:off x="471172" y="5236437"/>
            <a:ext cx="10164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Дубовская Светлана Викторовна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врач-гематолог Минского городского консультативного кабинета </a:t>
            </a:r>
            <a:r>
              <a:rPr lang="ru-RU" dirty="0" err="1">
                <a:solidFill>
                  <a:schemeClr val="bg1"/>
                </a:solidFill>
              </a:rPr>
              <a:t>гемостазиопатий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672" y="685800"/>
            <a:ext cx="11101351" cy="1151965"/>
          </a:xfrm>
        </p:spPr>
        <p:txBody>
          <a:bodyPr>
            <a:normAutofit/>
          </a:bodyPr>
          <a:lstStyle/>
          <a:p>
            <a:r>
              <a:rPr lang="ru-RU" sz="4000" dirty="0"/>
              <a:t>Профилактика 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(первичная, вторичная, третичная)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7977" y="1837765"/>
            <a:ext cx="10394707" cy="2209924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необходимое условие сохранения физического и психологического здоровья.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Назначается на основании врачебного консилиума пациентам с тяжелой и средней степенью тяжести гемофилии с тяжелым фенотипом кровотечений и осуществляется путем парентерального введения гемостатических Лекарственных препаратов в индивидуально подобранной дозировке и кратности введения.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Лечение </a:t>
            </a:r>
            <a:r>
              <a:rPr lang="ru-RU" altLang="en-US" sz="2700" b="1" i="1" dirty="0">
                <a:latin typeface="+mj-lt"/>
                <a:cs typeface="Times New Roman" panose="02020603050405020304" pitchFamily="18" charset="0"/>
              </a:rPr>
              <a:t>Острые гемартрозы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9920" y="1643380"/>
            <a:ext cx="10394950" cy="288353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ts val="26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en-US" sz="2000" b="1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26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en-US" sz="2000" b="1" dirty="0">
                <a:cs typeface="Times New Roman" panose="02020603050405020304" pitchFamily="18" charset="0"/>
              </a:rPr>
              <a:t> </a:t>
            </a:r>
            <a:r>
              <a:rPr lang="ru-RU" sz="2000" b="1" dirty="0">
                <a:cs typeface="Times New Roman" panose="02020603050405020304" pitchFamily="18" charset="0"/>
              </a:rPr>
              <a:t>КФСК</a:t>
            </a:r>
            <a:r>
              <a:rPr lang="ru-RU" altLang="en-US" sz="2000" b="1" dirty="0">
                <a:cs typeface="Times New Roman" panose="02020603050405020304" pitchFamily="18" charset="0"/>
              </a:rPr>
              <a:t> из расчета 20-25 МЕ/кг через 12 часов, затем  50 % -ой дозой в течение 3-6 дней</a:t>
            </a:r>
            <a:endParaRPr lang="ru-RU" altLang="en-US" sz="2000" b="1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ts val="26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en-US" sz="2000" b="1" dirty="0">
                <a:cs typeface="Times New Roman" panose="02020603050405020304" pitchFamily="18" charset="0"/>
              </a:rPr>
              <a:t>дополнительно - физиотерапия: УВЧ на 2-4 дни, электро- или </a:t>
            </a:r>
            <a:r>
              <a:rPr lang="ru-RU" altLang="en-US" sz="2000" b="1" dirty="0" err="1">
                <a:cs typeface="Times New Roman" panose="02020603050405020304" pitchFamily="18" charset="0"/>
              </a:rPr>
              <a:t>фонофорез</a:t>
            </a:r>
            <a:r>
              <a:rPr lang="ru-RU" altLang="en-US" sz="2000" b="1" dirty="0">
                <a:cs typeface="Times New Roman" panose="02020603050405020304" pitchFamily="18" charset="0"/>
              </a:rPr>
              <a:t> с гидрокортизоном на 5 – 14 дни, индивидуальная ЛФК.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/>
              <a:t>Периоперационная</a:t>
            </a:r>
            <a:r>
              <a:rPr lang="ru-RU" sz="4000" dirty="0"/>
              <a:t> подготовка</a:t>
            </a:r>
            <a:endParaRPr lang="en-US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1" y="685800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Обязательная консультация врача-гематолога!</a:t>
            </a:r>
            <a:endParaRPr 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691" y="199239"/>
            <a:ext cx="10396882" cy="1151965"/>
          </a:xfrm>
        </p:spPr>
        <p:txBody>
          <a:bodyPr>
            <a:normAutofit/>
          </a:bodyPr>
          <a:lstStyle/>
          <a:p>
            <a:r>
              <a:rPr lang="ru-RU" sz="2200" dirty="0"/>
              <a:t>КЛИНИЧЕСКИЙ ПРОТОКОЛ «Оказание медицинской помощи пациентам (взрослое и детское население) с гемофилией А и гемофилией В» 29.07.2022 № 80 </a:t>
            </a:r>
            <a:endParaRPr lang="en-US" sz="2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5976" y="1257300"/>
            <a:ext cx="843915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ВОПРОС-ОТВЕТ - ГОМЕЛЬСКОЕ ОБЛАСТНОЕ ОБЪЕДИНЕНИЕ ПРОФСОЮЗОВ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6" b="24404"/>
          <a:stretch>
            <a:fillRect/>
          </a:stretch>
        </p:blipFill>
        <p:spPr bwMode="auto">
          <a:xfrm>
            <a:off x="2348218" y="838899"/>
            <a:ext cx="6858000" cy="390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Проводится ли вакцинация пациентам с гемофилией?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1. </a:t>
            </a:r>
            <a:r>
              <a:rPr lang="ru-RU" dirty="0" err="1"/>
              <a:t>Медотвод</a:t>
            </a:r>
            <a:r>
              <a:rPr lang="ru-RU" dirty="0"/>
              <a:t> от прививок, вакцинация не проводится.</a:t>
            </a:r>
            <a:endParaRPr lang="ru-RU" dirty="0"/>
          </a:p>
          <a:p>
            <a:r>
              <a:rPr lang="ru-RU" dirty="0"/>
              <a:t>2. Прививать можно, это безопасная процедура.</a:t>
            </a:r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3. Прививать можно с предварительным введением дефицитного фактора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В кабинете стоматолога – пациент с гемофилией для плановой экстракции зуба</a:t>
            </a:r>
            <a:endParaRPr lang="en-US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1. удаление зубов – это больно, но безопасно.</a:t>
            </a:r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2. нужна консультация гематолога и </a:t>
            </a:r>
            <a:r>
              <a:rPr lang="ru-RU" dirty="0" err="1">
                <a:solidFill>
                  <a:srgbClr val="C00000"/>
                </a:solidFill>
              </a:rPr>
              <a:t>периоперационная</a:t>
            </a:r>
            <a:r>
              <a:rPr lang="ru-RU" dirty="0">
                <a:solidFill>
                  <a:srgbClr val="C00000"/>
                </a:solidFill>
              </a:rPr>
              <a:t> подготовка.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/>
              <a:t>3. перелить криопреципитат – и можно удалять зуб.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338" y="685800"/>
            <a:ext cx="10730345" cy="1151965"/>
          </a:xfrm>
        </p:spPr>
        <p:txBody>
          <a:bodyPr>
            <a:noAutofit/>
          </a:bodyPr>
          <a:lstStyle/>
          <a:p>
            <a:r>
              <a:rPr lang="ru-RU" sz="3600" dirty="0"/>
              <a:t>В кабинете хирурга – пациент с гемофилией А с паховой грыжей. Данных за острую хирургическую патологию нет, пациенту показана </a:t>
            </a:r>
            <a:r>
              <a:rPr lang="ru-RU" sz="3600" dirty="0" err="1"/>
              <a:t>герниопластика</a:t>
            </a:r>
            <a:endParaRPr lang="en-US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1. пациентов с гемофилией лучше оперировать только по экстренным показаниям.</a:t>
            </a:r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2. нужна консультация гематолога и </a:t>
            </a:r>
            <a:r>
              <a:rPr lang="ru-RU" dirty="0" err="1">
                <a:solidFill>
                  <a:srgbClr val="FF0000"/>
                </a:solidFill>
              </a:rPr>
              <a:t>периоперационная</a:t>
            </a:r>
            <a:r>
              <a:rPr lang="ru-RU" dirty="0">
                <a:solidFill>
                  <a:srgbClr val="FF0000"/>
                </a:solidFill>
              </a:rPr>
              <a:t> подготовка, готовимся к плановой операции.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3. согласовать хирургическое лечение в МНПЦ «</a:t>
            </a:r>
            <a:r>
              <a:rPr lang="ru-RU" dirty="0" err="1"/>
              <a:t>ХТиГ</a:t>
            </a:r>
            <a:r>
              <a:rPr lang="ru-RU" dirty="0"/>
              <a:t>», у них есть опыт.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338" y="685800"/>
            <a:ext cx="10730345" cy="1151965"/>
          </a:xfrm>
        </p:spPr>
        <p:txBody>
          <a:bodyPr>
            <a:noAutofit/>
          </a:bodyPr>
          <a:lstStyle/>
          <a:p>
            <a:r>
              <a:rPr lang="ru-RU" sz="3600" dirty="0"/>
              <a:t>Пациент с ингибиторной формой гемофилии </a:t>
            </a:r>
            <a:r>
              <a:rPr lang="ru-RU" sz="3600" dirty="0" err="1"/>
              <a:t>поступилв</a:t>
            </a:r>
            <a:r>
              <a:rPr lang="ru-RU" sz="3600" dirty="0"/>
              <a:t> хирургическое </a:t>
            </a:r>
            <a:r>
              <a:rPr lang="ru-RU" sz="3600" dirty="0" err="1"/>
              <a:t>отдеоение</a:t>
            </a:r>
            <a:r>
              <a:rPr lang="ru-RU" sz="3600" dirty="0"/>
              <a:t> для плановой </a:t>
            </a:r>
            <a:r>
              <a:rPr lang="ru-RU" sz="3600" dirty="0" err="1"/>
              <a:t>холицистэктомии</a:t>
            </a:r>
            <a:r>
              <a:rPr lang="ru-RU" sz="3600" dirty="0"/>
              <a:t>. Какой препарат предпочтительнее использовать для </a:t>
            </a:r>
            <a:r>
              <a:rPr lang="ru-RU" sz="3600" dirty="0" err="1"/>
              <a:t>ериоперационной</a:t>
            </a:r>
            <a:r>
              <a:rPr lang="ru-RU" sz="3600" dirty="0"/>
              <a:t> подготовки?</a:t>
            </a:r>
            <a:endParaRPr lang="en-US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КФСК</a:t>
            </a:r>
            <a:endParaRPr lang="ru-RU" dirty="0"/>
          </a:p>
          <a:p>
            <a:r>
              <a:rPr lang="ru-RU" dirty="0"/>
              <a:t>АИКК</a:t>
            </a:r>
            <a:endParaRPr lang="ru-RU" dirty="0"/>
          </a:p>
          <a:p>
            <a:r>
              <a:rPr lang="ru-RU" dirty="0"/>
              <a:t>Криопреципитат</a:t>
            </a:r>
            <a:endParaRPr lang="ru-RU" dirty="0"/>
          </a:p>
          <a:p>
            <a:r>
              <a:rPr lang="ru-RU" dirty="0"/>
              <a:t>согласовать хирургическое лечение в МНПЦ «</a:t>
            </a:r>
            <a:r>
              <a:rPr lang="ru-RU" dirty="0" err="1"/>
              <a:t>ХТиГ</a:t>
            </a:r>
            <a:r>
              <a:rPr lang="ru-RU" dirty="0"/>
              <a:t>», у них есть опыт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09497" y="5746459"/>
            <a:ext cx="1693762" cy="276836"/>
          </a:xfrm>
          <a:prstGeom prst="rect">
            <a:avLst/>
          </a:prstGeom>
          <a:solidFill>
            <a:srgbClr val="2E4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мещающее содержимое 2"/>
          <p:cNvSpPr/>
          <p:nvPr>
            <p:ph sz="quarter" idx="13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Абстрактный Шар Стильный Творческий Сложенный Втрое Буклет (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6335" y="-102235"/>
            <a:ext cx="9179560" cy="6489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определение</a:t>
            </a:r>
            <a:endParaRPr lang="en-US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1800" y="1085496"/>
            <a:ext cx="10826507" cy="3588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Гемофилия – это сцепленное с Х-хромосомой врожденное нарушение плазменного гемостаза, возникающее в результате дефицита или отсутствия фактора свертывания крови VIII (F VIII) - гемофилия А или фактора свертывания крови IX (F IX) - гемофилия В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проявляющееся повышенной склонностью к кровотечениям (спонтанным и посттравматическим).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Этиология и патогенез</a:t>
            </a:r>
            <a:endParaRPr lang="en-US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1" y="1709047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Гемофилия передается по Х-сцепленному рецессивному пути наследования. 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Примерно у 70% пациентов имеется положительный семейный анамнез по заболеванию. </a:t>
            </a:r>
            <a:endParaRPr lang="ru-RU" sz="2400" dirty="0"/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30–35% случаев возможны спорадические мутации без наличия семейного анамнеза заболевания.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эпидемиология</a:t>
            </a:r>
            <a:endParaRPr lang="en-US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1" y="1709047"/>
            <a:ext cx="10394707" cy="33111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0" i="0" dirty="0">
                <a:solidFill>
                  <a:srgbClr val="222222"/>
                </a:solidFill>
                <a:effectLst/>
                <a:latin typeface="Impact" panose="020B0806030902050204" pitchFamily="34" charset="0"/>
              </a:rPr>
              <a:t>Распространенность гемофилии в общей популяции составляет 1:10 000 населения. </a:t>
            </a:r>
            <a:endParaRPr lang="ru-RU" sz="2400" b="0" i="0" dirty="0">
              <a:solidFill>
                <a:srgbClr val="222222"/>
              </a:solidFill>
              <a:effectLst/>
              <a:latin typeface="Impact" panose="020B0806030902050204" pitchFamily="34" charset="0"/>
            </a:endParaRPr>
          </a:p>
          <a:p>
            <a:pPr marL="0" indent="0">
              <a:buNone/>
            </a:pPr>
            <a:r>
              <a:rPr lang="ru-RU" sz="2400" b="0" i="0" dirty="0">
                <a:solidFill>
                  <a:srgbClr val="222222"/>
                </a:solidFill>
                <a:effectLst/>
                <a:latin typeface="Impact" panose="020B0806030902050204" pitchFamily="34" charset="0"/>
              </a:rPr>
              <a:t>Гемофилия А встречается чаще, чем гемофилия В, и составляет 80–85% общего числа случаев. </a:t>
            </a:r>
            <a:endParaRPr lang="ru-RU" sz="2400" b="0" i="0" dirty="0">
              <a:solidFill>
                <a:srgbClr val="222222"/>
              </a:solidFill>
              <a:effectLst/>
              <a:latin typeface="Impact" panose="020B0806030902050204" pitchFamily="34" charset="0"/>
            </a:endParaRPr>
          </a:p>
          <a:p>
            <a:pPr marL="0" indent="0">
              <a:buNone/>
            </a:pPr>
            <a:r>
              <a:rPr lang="ru-RU" sz="2400" b="0" i="0" dirty="0">
                <a:solidFill>
                  <a:srgbClr val="222222"/>
                </a:solidFill>
                <a:effectLst/>
                <a:latin typeface="Impact" panose="020B0806030902050204" pitchFamily="34" charset="0"/>
              </a:rPr>
              <a:t>Подавляющее большинство </a:t>
            </a:r>
            <a:r>
              <a:rPr lang="ru-RU" sz="2400" dirty="0">
                <a:solidFill>
                  <a:srgbClr val="222222"/>
                </a:solidFill>
                <a:latin typeface="Impact" panose="020B0806030902050204" pitchFamily="34" charset="0"/>
              </a:rPr>
              <a:t>пациентов с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Impact" panose="020B0806030902050204" pitchFamily="34" charset="0"/>
              </a:rPr>
              <a:t> гемофилией – мужчины. </a:t>
            </a:r>
            <a:endParaRPr lang="ru-RU" sz="2400" b="0" i="0" dirty="0">
              <a:solidFill>
                <a:srgbClr val="222222"/>
              </a:solidFill>
              <a:effectLst/>
              <a:latin typeface="Impact" panose="020B0806030902050204" pitchFamily="34" charset="0"/>
            </a:endParaRPr>
          </a:p>
          <a:p>
            <a:pPr marL="0" indent="0">
              <a:buNone/>
            </a:pPr>
            <a:r>
              <a:rPr lang="ru-RU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некоторых женщин, являющихся носительницами мутаций генов F VIII или F IX, также могут быть клинические проявления гемофилии.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Impact" panose="020B0806030902050204" pitchFamily="34" charset="0"/>
              </a:rPr>
              <a:t>Классификация </a:t>
            </a:r>
            <a:r>
              <a:rPr lang="ru-RU" sz="2800" dirty="0">
                <a:latin typeface="Impact" panose="020B0806030902050204" pitchFamily="34" charset="0"/>
              </a:rPr>
              <a:t>по степени тяжести</a:t>
            </a:r>
            <a:endParaRPr lang="en-US" sz="2800" dirty="0">
              <a:latin typeface="Impact" panose="020B080603090205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Тяжелая: активность фактора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VIII</a:t>
            </a:r>
            <a:r>
              <a:rPr lang="ru-RU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или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IX</a:t>
            </a:r>
            <a:r>
              <a:rPr lang="ru-RU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от 0% до 1%;</a:t>
            </a:r>
            <a:endParaRPr lang="ru-RU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/>
            <a:endParaRPr lang="ru-RU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/>
            <a:r>
              <a:rPr lang="ru-RU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Средняя: активность фактора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VIII</a:t>
            </a:r>
            <a:r>
              <a:rPr lang="ru-RU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или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IX</a:t>
            </a:r>
            <a:r>
              <a:rPr lang="ru-RU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от 1% до 5%;</a:t>
            </a:r>
            <a:endParaRPr lang="ru-RU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/>
            <a:endParaRPr lang="ru-RU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/>
            <a:r>
              <a:rPr lang="ru-RU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легкая: активность фактора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VIII</a:t>
            </a:r>
            <a:r>
              <a:rPr lang="ru-RU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или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IX</a:t>
            </a:r>
            <a:r>
              <a:rPr lang="ru-RU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свыше 5% .</a:t>
            </a:r>
            <a:endParaRPr lang="ru-RU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Клинические проявления</a:t>
            </a:r>
            <a:endParaRPr lang="en-US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Гемартрозы  крупных суставов появляются тем раньше, чем тяжелее   форма   гемофилии. </a:t>
            </a:r>
            <a:endParaRPr lang="ru-RU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Из   общего   числа  кровоизлияний  гемартрозы   составляют  70-90%, </a:t>
            </a:r>
            <a:endParaRPr lang="ru-RU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/>
            <a:r>
              <a:rPr lang="ru-RU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гематомы - 20-40%, </a:t>
            </a:r>
            <a:endParaRPr lang="ru-RU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/>
            <a:r>
              <a:rPr lang="ru-RU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Кровотечения из слизистых – 10%</a:t>
            </a:r>
            <a:endParaRPr lang="ru-RU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гематурия - 14-20%,</a:t>
            </a:r>
            <a:endParaRPr lang="ru-RU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/>
            <a:r>
              <a:rPr lang="ru-RU" alt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Жизнеугрожающие</a:t>
            </a:r>
            <a:r>
              <a:rPr lang="ru-RU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кровотечения  - менее 5%.</a:t>
            </a:r>
            <a:endParaRPr lang="ru-RU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диагностика</a:t>
            </a:r>
            <a:endParaRPr lang="en-US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26077" y="1261782"/>
            <a:ext cx="10394707" cy="3311189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22222"/>
                </a:solidFill>
                <a:effectLst/>
              </a:rPr>
              <a:t>отсутствие приобретенных </a:t>
            </a:r>
            <a:r>
              <a:rPr lang="ru-RU" sz="2400" b="0" i="0" dirty="0" err="1">
                <a:solidFill>
                  <a:srgbClr val="222222"/>
                </a:solidFill>
                <a:effectLst/>
              </a:rPr>
              <a:t>коагулопатий</a:t>
            </a:r>
            <a:r>
              <a:rPr lang="ru-RU" sz="2400" b="0" i="0" dirty="0">
                <a:solidFill>
                  <a:srgbClr val="222222"/>
                </a:solidFill>
                <a:effectLst/>
              </a:rPr>
              <a:t>;</a:t>
            </a:r>
            <a:endParaRPr lang="ru-RU" sz="2400" b="0" i="0" dirty="0">
              <a:solidFill>
                <a:srgbClr val="222222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22222"/>
                </a:solidFill>
                <a:effectLst/>
              </a:rPr>
              <a:t>снижение активности FVIII/FIX ниже 40%;</a:t>
            </a:r>
            <a:endParaRPr lang="ru-RU" sz="2400" b="0" i="0" dirty="0">
              <a:solidFill>
                <a:srgbClr val="222222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sz="2400" b="0" i="0" dirty="0">
              <a:solidFill>
                <a:srgbClr val="222222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222222"/>
                </a:solidFill>
                <a:effectLst/>
              </a:rPr>
              <a:t>наличие мутаций генов F VIII или F IX.</a:t>
            </a:r>
            <a:endParaRPr lang="ru-RU" sz="2400" b="0" i="0" dirty="0">
              <a:solidFill>
                <a:srgbClr val="222222"/>
              </a:solidFill>
              <a:effectLst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49573"/>
            <a:ext cx="10396882" cy="1151965"/>
          </a:xfrm>
        </p:spPr>
        <p:txBody>
          <a:bodyPr>
            <a:normAutofit/>
          </a:bodyPr>
          <a:lstStyle/>
          <a:p>
            <a:r>
              <a:rPr lang="ru-RU" sz="4000" dirty="0"/>
              <a:t>Лечение</a:t>
            </a:r>
            <a:endParaRPr lang="en-US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1" y="1466496"/>
            <a:ext cx="10394707" cy="331118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sz="2400" dirty="0"/>
              <a:t>Лечении пациентов с гемофилией осуществляется </a:t>
            </a:r>
            <a:r>
              <a:rPr lang="ru-RU" altLang="en-US" sz="2400" u="sng" dirty="0"/>
              <a:t>по патогенетическому принципу</a:t>
            </a:r>
            <a:r>
              <a:rPr lang="ru-RU" altLang="en-US" sz="2400" dirty="0"/>
              <a:t>. </a:t>
            </a:r>
            <a:endParaRPr lang="ru-RU" altLang="en-US" sz="2400" dirty="0"/>
          </a:p>
          <a:p>
            <a:pPr eaLnBrk="1" hangingPunct="1">
              <a:lnSpc>
                <a:spcPct val="90000"/>
              </a:lnSpc>
            </a:pPr>
            <a:endParaRPr lang="ru-RU" altLang="en-US" sz="2400" dirty="0"/>
          </a:p>
          <a:p>
            <a:pPr eaLnBrk="1" hangingPunct="1">
              <a:lnSpc>
                <a:spcPct val="90000"/>
              </a:lnSpc>
            </a:pPr>
            <a:r>
              <a:rPr lang="ru-RU" altLang="en-US" sz="2400" dirty="0"/>
              <a:t>Основным компонентом которого является своевременная адекватная заместительная терапия, позволяющая восполнить уровень дефицитного фактора в плазме.</a:t>
            </a:r>
            <a:endParaRPr lang="ru-RU" altLang="en-US" sz="2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ru-RU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49573"/>
            <a:ext cx="10396882" cy="1151965"/>
          </a:xfrm>
        </p:spPr>
        <p:txBody>
          <a:bodyPr>
            <a:normAutofit/>
          </a:bodyPr>
          <a:lstStyle/>
          <a:p>
            <a:r>
              <a:rPr lang="ru-RU" sz="4000" dirty="0"/>
              <a:t>Лечение</a:t>
            </a:r>
            <a:endParaRPr lang="en-US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1" y="1466496"/>
            <a:ext cx="10394707" cy="4598744"/>
          </a:xfrm>
        </p:spPr>
        <p:txBody>
          <a:bodyPr>
            <a:normAutofit fontScale="92500" lnSpcReduction="10000"/>
          </a:bodyPr>
          <a:lstStyle/>
          <a:p>
            <a:pPr indent="450215" algn="just"/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медицинская профилактика кровотечений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парентеральное введение КФСК или иного гемостатического Лекарственного средства для предупреждения возникновения кровотечения с целью повышения качества жизни, сопоставимого с таковым у лиц без гемофилии;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лечение по требованию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парентеральное введение КФСК по факту возникновения кровотечения с целью его остановки;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домашнее лечение </a:t>
            </a: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парентеральное введение КФСК, выдаваемого ОЗ, в амбулаторных условиях в целях медицинской профилактики кровотечений или по требованию, проводимое всем пациентам с тяжелой формой или по решению консилиума пациентам со средней степенью тяжести гемофилии с тяжелый фенотипом кровотечений.</a:t>
            </a:r>
            <a:endParaRPr lang="ru-RU" sz="1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dirty="0">
                <a:solidFill>
                  <a:srgbClr val="5381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концентрат ФСК VIII/IX, </a:t>
            </a:r>
            <a:r>
              <a:rPr lang="ru-RU" sz="1800" dirty="0" err="1">
                <a:solidFill>
                  <a:srgbClr val="5381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Эмицизумаб</a:t>
            </a:r>
            <a:r>
              <a:rPr lang="ru-RU" sz="1800" dirty="0">
                <a:solidFill>
                  <a:srgbClr val="5381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АИКК, </a:t>
            </a:r>
            <a:r>
              <a:rPr lang="ru-RU" sz="1800" dirty="0" err="1">
                <a:solidFill>
                  <a:srgbClr val="5381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rVIIа</a:t>
            </a:r>
            <a:r>
              <a:rPr lang="ru-RU" sz="1800" dirty="0">
                <a:solidFill>
                  <a:srgbClr val="5381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генная терапия.</a:t>
            </a:r>
            <a:endParaRPr lang="ru-RU" altLang="en-US" sz="2400" dirty="0"/>
          </a:p>
          <a:p>
            <a:pPr indent="450215" algn="just"/>
            <a:endParaRPr lang="en-US" sz="1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0</TotalTime>
  <Words>4589</Words>
  <Application>WPS Presentation</Application>
  <PresentationFormat>Широкоэкранный</PresentationFormat>
  <Paragraphs>109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Impact</vt:lpstr>
      <vt:lpstr>Microsoft YaHei</vt:lpstr>
      <vt:lpstr>Arial Unicode MS</vt:lpstr>
      <vt:lpstr>Calibri</vt:lpstr>
      <vt:lpstr>Главное мероприятие</vt:lpstr>
      <vt:lpstr>Гемофилия</vt:lpstr>
      <vt:lpstr>определение</vt:lpstr>
      <vt:lpstr>Этиология и патогенез</vt:lpstr>
      <vt:lpstr>эпидемиология</vt:lpstr>
      <vt:lpstr>Классификация по степени тяжести</vt:lpstr>
      <vt:lpstr>Клинические проявления</vt:lpstr>
      <vt:lpstr>диагностика</vt:lpstr>
      <vt:lpstr>Лечение</vt:lpstr>
      <vt:lpstr>Лечение</vt:lpstr>
      <vt:lpstr>Профилактика (первичная, вторичная, третичная)</vt:lpstr>
      <vt:lpstr>Лечение Острые гемартрозы</vt:lpstr>
      <vt:lpstr>Периоперационная подготовка</vt:lpstr>
      <vt:lpstr>КЛИНИЧЕСКИЙ ПРОТОКОЛ «Оказание медицинской помощи пациентам (взрослое и детское население) с гемофилией А и гемофилией В» 29.07.2022 № 80 </vt:lpstr>
      <vt:lpstr>PowerPoint 演示文稿</vt:lpstr>
      <vt:lpstr>Проводится ли вакцинация пациентам с гемофилией?</vt:lpstr>
      <vt:lpstr>В кабинете стоматолога – пациент с гемофилией для плановой экстракции зуба</vt:lpstr>
      <vt:lpstr>В кабинете хирурга – пациент с гемофилией А с паховой грыжей. Данных за острую хирургическую патологию нет, пациенту показана герниопластика</vt:lpstr>
      <vt:lpstr>Пациент с ингибиторной формой гемофилии поступилв хирургическое отдеоение для плановой холицистэктомии. Какой препарат предпочтительнее использовать для ериоперационной подготовки?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Гемофилия</dc:title>
  <dc:creator>arsmedicaminsk@gmail.com</dc:creator>
  <cp:lastModifiedBy>Светлана Дубовс�</cp:lastModifiedBy>
  <cp:revision>16</cp:revision>
  <dcterms:created xsi:type="dcterms:W3CDTF">2024-02-06T14:14:00Z</dcterms:created>
  <dcterms:modified xsi:type="dcterms:W3CDTF">2026-04-07T09:50:31Z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285BD5E9FF0945CC82683428E7A20C57_13</vt:lpwstr>
  </property>
  <property fmtid="{D5CDD505-2E9C-101B-9397-08002B2CF9AE}" pid="3" name="KSOProductBuildVer">
    <vt:lpwstr>1049-12.2.0.23196</vt:lpwstr>
  </property>
</Properties>
</file>